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32"/>
  </p:notesMasterIdLst>
  <p:handoutMasterIdLst>
    <p:handoutMasterId r:id="rId33"/>
  </p:handoutMasterIdLst>
  <p:sldIdLst>
    <p:sldId id="325" r:id="rId2"/>
    <p:sldId id="326" r:id="rId3"/>
    <p:sldId id="327" r:id="rId4"/>
    <p:sldId id="336" r:id="rId5"/>
    <p:sldId id="335" r:id="rId6"/>
    <p:sldId id="337" r:id="rId7"/>
    <p:sldId id="342" r:id="rId8"/>
    <p:sldId id="338" r:id="rId9"/>
    <p:sldId id="339" r:id="rId10"/>
    <p:sldId id="340" r:id="rId11"/>
    <p:sldId id="341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62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00"/>
    <a:srgbClr val="8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3957" autoAdjust="0"/>
  </p:normalViewPr>
  <p:slideViewPr>
    <p:cSldViewPr>
      <p:cViewPr varScale="1">
        <p:scale>
          <a:sx n="57" d="100"/>
          <a:sy n="57" d="100"/>
        </p:scale>
        <p:origin x="-152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1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8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b="0" i="0" u="none" strike="noStrike" kern="1200" baseline="0" dirty="0" smtClean="0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Research at TTI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0.png"/><Relationship Id="rId7" Type="http://schemas.openxmlformats.org/officeDocument/2006/relationships/image" Target="../media/image2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34" Type="http://schemas.openxmlformats.org/officeDocument/2006/relationships/image" Target="../media/image44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image" Target="../media/image39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3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1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31" Type="http://schemas.openxmlformats.org/officeDocument/2006/relationships/image" Target="../media/image4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400" b="1" dirty="0"/>
              <a:t>Empirical Minimum Bayes Risk </a:t>
            </a:r>
            <a:r>
              <a:rPr lang="en-US" altLang="en-US" sz="2400" b="1" dirty="0" smtClean="0"/>
              <a:t>Prediction: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How </a:t>
            </a:r>
            <a:r>
              <a:rPr lang="en-US" altLang="en-US" sz="2400" b="1" dirty="0"/>
              <a:t>to extract an extra </a:t>
            </a:r>
            <a:r>
              <a:rPr lang="en-US" altLang="en-US" sz="2400" b="1" dirty="0" smtClean="0"/>
              <a:t>few % performance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from </a:t>
            </a:r>
            <a:r>
              <a:rPr lang="en-US" altLang="en-US" sz="2400" b="1" dirty="0"/>
              <a:t>vision models with just three more </a:t>
            </a:r>
            <a:r>
              <a:rPr lang="en-US" altLang="en-US" sz="2400" b="1" dirty="0" smtClean="0"/>
              <a:t>parameters</a:t>
            </a:r>
            <a:endParaRPr lang="en-SG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9188" y="3733800"/>
            <a:ext cx="23990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Vittal Premachandran</a:t>
            </a:r>
          </a:p>
          <a:p>
            <a:r>
              <a:rPr lang="en-US" sz="1800" dirty="0" smtClean="0"/>
              <a:t>NTU/NUS</a:t>
            </a:r>
            <a:endParaRPr lang="en-SG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569975" y="3733800"/>
            <a:ext cx="21723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Daniel </a:t>
            </a:r>
            <a:r>
              <a:rPr lang="en-US" sz="1800" dirty="0" err="1" smtClean="0"/>
              <a:t>Tarlow</a:t>
            </a:r>
            <a:endParaRPr lang="en-US" sz="1800" dirty="0" smtClean="0"/>
          </a:p>
          <a:p>
            <a:r>
              <a:rPr lang="en-US" sz="1800" dirty="0" smtClean="0"/>
              <a:t>Microsoft Research</a:t>
            </a:r>
            <a:endParaRPr lang="en-SG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253263" y="3733800"/>
            <a:ext cx="14972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Dhruv Batra</a:t>
            </a:r>
          </a:p>
          <a:p>
            <a:r>
              <a:rPr lang="en-US" sz="1800" dirty="0" smtClean="0"/>
              <a:t>Virginia Tech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8972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courtesy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3" name="Group 60"/>
          <p:cNvGrpSpPr/>
          <p:nvPr/>
        </p:nvGrpSpPr>
        <p:grpSpPr>
          <a:xfrm>
            <a:off x="1371600" y="1219200"/>
            <a:ext cx="4114800" cy="1905000"/>
            <a:chOff x="1371600" y="1295400"/>
            <a:chExt cx="4114800" cy="19050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Model-Class is Wrong!</a:t>
              </a:r>
              <a:endParaRPr lang="en-US" sz="2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Approximation Error</a:t>
              </a:r>
              <a:endParaRPr lang="en-US" sz="1600" dirty="0"/>
            </a:p>
          </p:txBody>
        </p:sp>
      </p:grpSp>
      <p:grpSp>
        <p:nvGrpSpPr>
          <p:cNvPr id="41" name="Group 60"/>
          <p:cNvGrpSpPr/>
          <p:nvPr/>
        </p:nvGrpSpPr>
        <p:grpSpPr>
          <a:xfrm>
            <a:off x="1524000" y="1371600"/>
            <a:ext cx="4114800" cy="1905000"/>
            <a:chOff x="1371600" y="1295400"/>
            <a:chExt cx="4114800" cy="1905000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Not Enough Training Data!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</a:t>
              </a:r>
              <a:r>
                <a:rPr lang="en-US" sz="1600" dirty="0"/>
                <a:t>Estimation </a:t>
              </a:r>
              <a:r>
                <a:rPr lang="en-US" sz="1600" dirty="0" smtClean="0"/>
                <a:t>Error</a:t>
              </a:r>
              <a:endParaRPr lang="en-US" sz="1600" dirty="0"/>
            </a:p>
          </p:txBody>
        </p:sp>
      </p:grpSp>
      <p:grpSp>
        <p:nvGrpSpPr>
          <p:cNvPr id="18" name="Group 60"/>
          <p:cNvGrpSpPr/>
          <p:nvPr/>
        </p:nvGrpSpPr>
        <p:grpSpPr>
          <a:xfrm>
            <a:off x="1676400" y="1524000"/>
            <a:ext cx="4114800" cy="1905000"/>
            <a:chOff x="1371600" y="1295400"/>
            <a:chExt cx="4114800" cy="190500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MAP is NP-Hard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Optimization Error</a:t>
              </a:r>
              <a:endParaRPr lang="en-US" sz="160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33800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114800"/>
            <a:ext cx="3835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Problem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courtesy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" name="Group 60"/>
          <p:cNvGrpSpPr/>
          <p:nvPr/>
        </p:nvGrpSpPr>
        <p:grpSpPr>
          <a:xfrm>
            <a:off x="1371600" y="1219200"/>
            <a:ext cx="4114800" cy="1905000"/>
            <a:chOff x="1371600" y="1295400"/>
            <a:chExt cx="4114800" cy="19050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Model-Class is Wrong!</a:t>
              </a:r>
              <a:endParaRPr lang="en-US" sz="2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Approximation Error</a:t>
              </a:r>
              <a:endParaRPr lang="en-US" sz="1600" dirty="0"/>
            </a:p>
          </p:txBody>
        </p:sp>
      </p:grpSp>
      <p:grpSp>
        <p:nvGrpSpPr>
          <p:cNvPr id="41" name="Group 60"/>
          <p:cNvGrpSpPr/>
          <p:nvPr/>
        </p:nvGrpSpPr>
        <p:grpSpPr>
          <a:xfrm>
            <a:off x="1524000" y="1371600"/>
            <a:ext cx="4114800" cy="1905000"/>
            <a:chOff x="1371600" y="1295400"/>
            <a:chExt cx="4114800" cy="1905000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Not Enough Training Data!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</a:t>
              </a:r>
              <a:r>
                <a:rPr lang="en-US" sz="1600" dirty="0"/>
                <a:t>Estimation </a:t>
              </a:r>
              <a:r>
                <a:rPr lang="en-US" sz="1600" dirty="0" smtClean="0"/>
                <a:t>Error</a:t>
              </a:r>
              <a:endParaRPr lang="en-US" sz="1600" dirty="0"/>
            </a:p>
          </p:txBody>
        </p:sp>
      </p:grpSp>
      <p:grpSp>
        <p:nvGrpSpPr>
          <p:cNvPr id="18" name="Group 60"/>
          <p:cNvGrpSpPr/>
          <p:nvPr/>
        </p:nvGrpSpPr>
        <p:grpSpPr>
          <a:xfrm>
            <a:off x="1676400" y="1524000"/>
            <a:ext cx="4114800" cy="1905000"/>
            <a:chOff x="1371600" y="1295400"/>
            <a:chExt cx="4114800" cy="190500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MAP is NP-Hard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Optimization Error</a:t>
              </a:r>
              <a:endParaRPr lang="en-US" sz="1600" dirty="0"/>
            </a:p>
          </p:txBody>
        </p:sp>
      </p:grpSp>
      <p:grpSp>
        <p:nvGrpSpPr>
          <p:cNvPr id="17" name="Group 60"/>
          <p:cNvGrpSpPr/>
          <p:nvPr/>
        </p:nvGrpSpPr>
        <p:grpSpPr>
          <a:xfrm>
            <a:off x="1828800" y="1676400"/>
            <a:ext cx="4114800" cy="1905000"/>
            <a:chOff x="1371600" y="1295400"/>
            <a:chExt cx="4114800" cy="1905000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Inherent Ambiguity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Bayes Error</a:t>
              </a:r>
              <a:endParaRPr lang="en-US" sz="1600" dirty="0"/>
            </a:p>
          </p:txBody>
        </p:sp>
      </p:grpSp>
      <p:pic>
        <p:nvPicPr>
          <p:cNvPr id="25" name="2007b.gif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3886200"/>
            <a:ext cx="1371600" cy="1828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886200"/>
            <a:ext cx="1649130" cy="1828800"/>
          </a:xfrm>
          <a:prstGeom prst="rect">
            <a:avLst/>
          </a:prstGeom>
        </p:spPr>
      </p:pic>
      <p:pic>
        <p:nvPicPr>
          <p:cNvPr id="27" name="Picture 26" descr="2007_000042_com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4114800"/>
            <a:ext cx="2047164" cy="13716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629400" y="3810000"/>
            <a:ext cx="2166093" cy="1905000"/>
            <a:chOff x="6629400" y="3124200"/>
            <a:chExt cx="2166093" cy="1905000"/>
          </a:xfrm>
        </p:grpSpPr>
        <p:pic>
          <p:nvPicPr>
            <p:cNvPr id="29" name="Picture 28" descr="2007_000042_C011_S06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3800" y="4191000"/>
              <a:ext cx="1251693" cy="838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543800" y="3124200"/>
              <a:ext cx="1251693" cy="838200"/>
              <a:chOff x="7315200" y="4038600"/>
              <a:chExt cx="1251693" cy="838200"/>
            </a:xfrm>
          </p:grpSpPr>
          <p:pic>
            <p:nvPicPr>
              <p:cNvPr id="35" name="Picture 34" descr="2007_000042_C011_S06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5200" y="4038600"/>
                <a:ext cx="1251693" cy="838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Rectangle 35"/>
              <p:cNvSpPr/>
              <p:nvPr/>
            </p:nvSpPr>
            <p:spPr bwMode="auto">
              <a:xfrm>
                <a:off x="7326540" y="4191000"/>
                <a:ext cx="533400" cy="6096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 bwMode="auto">
            <a:xfrm flipV="1">
              <a:off x="6629400" y="3657600"/>
              <a:ext cx="762000" cy="381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629400" y="4191000"/>
              <a:ext cx="762000" cy="381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64020" y="3471446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?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58000" y="441960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?</a:t>
              </a:r>
              <a:endParaRPr lang="en-US" sz="16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80428" y="5723930"/>
            <a:ext cx="2172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Lady looking left / </a:t>
            </a:r>
            <a:br>
              <a:rPr lang="en-US" dirty="0" smtClean="0"/>
            </a:br>
            <a:r>
              <a:rPr lang="en-US" dirty="0" smtClean="0"/>
              <a:t>Young woman looking away?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4236" y="5719465"/>
            <a:ext cx="154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Rotating clockwise / </a:t>
            </a:r>
            <a:br>
              <a:rPr lang="en-US" dirty="0" smtClean="0"/>
            </a:br>
            <a:r>
              <a:rPr lang="en-US" dirty="0" smtClean="0"/>
              <a:t>anti-clockwise?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75636" y="5723930"/>
            <a:ext cx="124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instance / </a:t>
            </a:r>
            <a:br>
              <a:rPr lang="en-US" dirty="0" smtClean="0"/>
            </a:br>
            <a:r>
              <a:rPr lang="en-US" dirty="0" smtClean="0"/>
              <a:t>Two instances?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 rot="10800000" flipV="1">
            <a:off x="1981200" y="4805065"/>
            <a:ext cx="609600" cy="457200"/>
          </a:xfrm>
          <a:prstGeom prst="straightConnector1">
            <a:avLst/>
          </a:prstGeom>
          <a:ln w="50800">
            <a:headEnd type="none" w="med" len="med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8" name="Picture 47" descr="2007b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890665"/>
            <a:ext cx="1371600" cy="18288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 bwMode="auto">
          <a:xfrm rot="10800000">
            <a:off x="1905000" y="4424065"/>
            <a:ext cx="457200" cy="304800"/>
          </a:xfrm>
          <a:prstGeom prst="straightConnector1">
            <a:avLst/>
          </a:prstGeom>
          <a:ln w="50800">
            <a:headEnd type="none" w="med" len="med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Curved Right Arrow 49"/>
          <p:cNvSpPr/>
          <p:nvPr/>
        </p:nvSpPr>
        <p:spPr bwMode="auto">
          <a:xfrm>
            <a:off x="533400" y="5033665"/>
            <a:ext cx="457200" cy="6858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1" name="Curved Left Arrow 50"/>
          <p:cNvSpPr/>
          <p:nvPr/>
        </p:nvSpPr>
        <p:spPr bwMode="auto">
          <a:xfrm>
            <a:off x="1295400" y="5033665"/>
            <a:ext cx="457200" cy="6858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3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0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7" grpId="0"/>
      <p:bldP spid="40" grpId="0"/>
      <p:bldP spid="43" grpId="0"/>
      <p:bldP spid="50" grpId="0" animBg="1"/>
      <p:bldP spid="50" grpId="1" animBg="1"/>
      <p:bldP spid="51" grpId="0" animBg="1"/>
      <p:bldP spid="5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2201" y="3048000"/>
            <a:ext cx="8359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Empirical Minimum Bayes Risk Prediction</a:t>
            </a:r>
            <a:endParaRPr lang="en-SG" sz="28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Hamming, Pascal, …</a:t>
            </a:r>
          </a:p>
          <a:p>
            <a:pPr lvl="1"/>
            <a:endParaRPr lang="en-US" dirty="0"/>
          </a:p>
          <a:p>
            <a:r>
              <a:rPr lang="en-US" dirty="0" smtClean="0"/>
              <a:t>“True” Distribution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Expected Loss: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 Bayes Risk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courtesy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62200"/>
            <a:ext cx="15113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9200"/>
            <a:ext cx="10668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035550"/>
            <a:ext cx="457200" cy="4191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975985" y="1905000"/>
            <a:ext cx="3091815" cy="1470660"/>
            <a:chOff x="5975985" y="1905000"/>
            <a:chExt cx="3091815" cy="1470660"/>
          </a:xfrm>
        </p:grpSpPr>
        <p:pic>
          <p:nvPicPr>
            <p:cNvPr id="8" name="Picture 7" descr="1403901471_d5e034b46b_se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3873" y="3080063"/>
              <a:ext cx="215516" cy="122357"/>
            </a:xfrm>
            <a:prstGeom prst="rect">
              <a:avLst/>
            </a:prstGeom>
          </p:spPr>
        </p:pic>
        <p:sp>
          <p:nvSpPr>
            <p:cNvPr id="9" name="Line 1"/>
            <p:cNvSpPr>
              <a:spLocks noChangeShapeType="1"/>
            </p:cNvSpPr>
            <p:nvPr/>
          </p:nvSpPr>
          <p:spPr bwMode="auto">
            <a:xfrm flipH="1" flipV="1">
              <a:off x="6296684" y="3014654"/>
              <a:ext cx="2512497" cy="4786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"/>
            <p:cNvSpPr>
              <a:spLocks noChangeShapeType="1"/>
            </p:cNvSpPr>
            <p:nvPr/>
          </p:nvSpPr>
          <p:spPr bwMode="auto">
            <a:xfrm flipH="1">
              <a:off x="6296684" y="1928228"/>
              <a:ext cx="207" cy="1086427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"/>
            <p:cNvSpPr>
              <a:spLocks/>
            </p:cNvSpPr>
            <p:nvPr/>
          </p:nvSpPr>
          <p:spPr bwMode="auto">
            <a:xfrm>
              <a:off x="6411105" y="1966037"/>
              <a:ext cx="2488649" cy="919634"/>
            </a:xfrm>
            <a:custGeom>
              <a:avLst/>
              <a:gdLst/>
              <a:ahLst/>
              <a:cxnLst>
                <a:cxn ang="0">
                  <a:pos x="0" y="15117"/>
                </a:cxn>
                <a:cxn ang="0">
                  <a:pos x="1837" y="13410"/>
                </a:cxn>
                <a:cxn ang="0">
                  <a:pos x="4022" y="15117"/>
                </a:cxn>
                <a:cxn ang="0">
                  <a:pos x="7001" y="8065"/>
                </a:cxn>
                <a:cxn ang="0">
                  <a:pos x="10229" y="14078"/>
                </a:cxn>
                <a:cxn ang="0">
                  <a:pos x="12116" y="717"/>
                </a:cxn>
                <a:cxn ang="0">
                  <a:pos x="13308" y="11777"/>
                </a:cxn>
                <a:cxn ang="0">
                  <a:pos x="15393" y="4503"/>
                </a:cxn>
                <a:cxn ang="0">
                  <a:pos x="19912" y="13410"/>
                </a:cxn>
                <a:cxn ang="0">
                  <a:pos x="21600" y="11777"/>
                </a:cxn>
              </a:cxnLst>
              <a:rect l="0" t="0" r="r" b="b"/>
              <a:pathLst>
                <a:path w="21600" h="15283">
                  <a:moveTo>
                    <a:pt x="0" y="15117"/>
                  </a:moveTo>
                  <a:cubicBezTo>
                    <a:pt x="0" y="15117"/>
                    <a:pt x="298" y="12148"/>
                    <a:pt x="1837" y="13410"/>
                  </a:cubicBezTo>
                  <a:cubicBezTo>
                    <a:pt x="3831" y="15045"/>
                    <a:pt x="3228" y="14820"/>
                    <a:pt x="4022" y="15117"/>
                  </a:cubicBezTo>
                  <a:cubicBezTo>
                    <a:pt x="5062" y="15506"/>
                    <a:pt x="5792" y="-771"/>
                    <a:pt x="7001" y="8065"/>
                  </a:cubicBezTo>
                  <a:cubicBezTo>
                    <a:pt x="7448" y="11331"/>
                    <a:pt x="9881" y="18012"/>
                    <a:pt x="10229" y="14078"/>
                  </a:cubicBezTo>
                  <a:cubicBezTo>
                    <a:pt x="10577" y="10144"/>
                    <a:pt x="11123" y="-3217"/>
                    <a:pt x="12116" y="717"/>
                  </a:cubicBezTo>
                  <a:cubicBezTo>
                    <a:pt x="13109" y="4651"/>
                    <a:pt x="12414" y="18383"/>
                    <a:pt x="13308" y="11777"/>
                  </a:cubicBezTo>
                  <a:cubicBezTo>
                    <a:pt x="14201" y="5171"/>
                    <a:pt x="14698" y="1905"/>
                    <a:pt x="15393" y="4503"/>
                  </a:cubicBezTo>
                  <a:cubicBezTo>
                    <a:pt x="16088" y="7101"/>
                    <a:pt x="15820" y="15041"/>
                    <a:pt x="19912" y="13410"/>
                  </a:cubicBezTo>
                  <a:cubicBezTo>
                    <a:pt x="20657" y="13113"/>
                    <a:pt x="21600" y="11777"/>
                    <a:pt x="21600" y="11777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33836" y="3080063"/>
              <a:ext cx="217239" cy="12367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550564" y="3080063"/>
              <a:ext cx="217239" cy="12367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8661400" y="2534457"/>
              <a:ext cx="406400" cy="30311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8070273" y="3080063"/>
              <a:ext cx="217239" cy="12367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8144164" y="3088904"/>
              <a:ext cx="55418" cy="11240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9" name="Picture 18" descr="1403901471_d5e034b46b_se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5800" y="3080063"/>
              <a:ext cx="215516" cy="12235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7072745" y="3143854"/>
              <a:ext cx="110836" cy="54561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grpSp>
          <p:nvGrpSpPr>
            <p:cNvPr id="21" name="Group 100"/>
            <p:cNvGrpSpPr/>
            <p:nvPr/>
          </p:nvGrpSpPr>
          <p:grpSpPr>
            <a:xfrm>
              <a:off x="6740236" y="3080063"/>
              <a:ext cx="221673" cy="125035"/>
              <a:chOff x="3276600" y="5181600"/>
              <a:chExt cx="457200" cy="314325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3276600" y="5181600"/>
                <a:ext cx="448056" cy="310896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276600" y="5181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429000" y="5343525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3581400" y="5181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p:grpSp>
        <p:sp>
          <p:nvSpPr>
            <p:cNvPr id="22" name="Oval 6"/>
            <p:cNvSpPr>
              <a:spLocks/>
            </p:cNvSpPr>
            <p:nvPr/>
          </p:nvSpPr>
          <p:spPr bwMode="auto">
            <a:xfrm rot="10800000" flipH="1">
              <a:off x="7727604" y="1905000"/>
              <a:ext cx="77585" cy="74596"/>
            </a:xfrm>
            <a:prstGeom prst="ellipse">
              <a:avLst/>
            </a:prstGeom>
            <a:solidFill>
              <a:srgbClr val="FF0000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7150" y="3276600"/>
              <a:ext cx="321945" cy="990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985" y="2069465"/>
              <a:ext cx="272415" cy="140335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39200" y="2933700"/>
              <a:ext cx="74295" cy="85725"/>
            </a:xfrm>
            <a:prstGeom prst="rect">
              <a:avLst/>
            </a:prstGeom>
          </p:spPr>
        </p:pic>
      </p:grp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3733800"/>
            <a:ext cx="3390900" cy="3556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0" y="4953000"/>
            <a:ext cx="2870200" cy="660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62172" y="2743200"/>
            <a:ext cx="2829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</a:t>
            </a:r>
            <a:r>
              <a:rPr lang="en-US" sz="1600" dirty="0" smtClean="0"/>
              <a:t>it model (CRF, </a:t>
            </a:r>
            <a:r>
              <a:rPr lang="en-US" sz="1600" dirty="0" err="1" smtClean="0"/>
              <a:t>etc</a:t>
            </a:r>
            <a:r>
              <a:rPr lang="en-US" sz="1600" dirty="0" smtClean="0"/>
              <a:t>) to mimic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60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87881" y="1371600"/>
            <a:ext cx="4877276" cy="1751647"/>
            <a:chOff x="286941" y="769620"/>
            <a:chExt cx="4877276" cy="1751647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1353979" y="769620"/>
              <a:ext cx="27432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9pPr>
            </a:lstStyle>
            <a:p>
              <a:r>
                <a:rPr lang="en-US" altLang="en-US" sz="2800" b="1" kern="0" dirty="0" smtClean="0"/>
                <a:t>MAP</a:t>
              </a:r>
              <a:endParaRPr lang="en-SG" kern="0" dirty="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41" y="1767840"/>
              <a:ext cx="4877276" cy="753427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3145221" y="3886200"/>
            <a:ext cx="274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2800" b="1" kern="0" dirty="0" smtClean="0"/>
              <a:t>MBR</a:t>
            </a:r>
            <a:endParaRPr lang="en-SG" kern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85" y="4724400"/>
            <a:ext cx="4934693" cy="7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MBR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 Bayes Risk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Problems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66"/>
          <p:cNvGrpSpPr/>
          <p:nvPr/>
        </p:nvGrpSpPr>
        <p:grpSpPr>
          <a:xfrm>
            <a:off x="6096000" y="1905000"/>
            <a:ext cx="1828800" cy="1066800"/>
            <a:chOff x="6096000" y="1905000"/>
            <a:chExt cx="1828800" cy="1066800"/>
          </a:xfrm>
        </p:grpSpPr>
        <p:grpSp>
          <p:nvGrpSpPr>
            <p:cNvPr id="7" name="Group 30"/>
            <p:cNvGrpSpPr/>
            <p:nvPr/>
          </p:nvGrpSpPr>
          <p:grpSpPr>
            <a:xfrm>
              <a:off x="6422754" y="2514600"/>
              <a:ext cx="1502046" cy="457200"/>
              <a:chOff x="5987162" y="2438400"/>
              <a:chExt cx="1502046" cy="457200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6019800" y="2438400"/>
                <a:ext cx="1447800" cy="4572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987162" y="2438400"/>
                <a:ext cx="15020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bg1"/>
                    </a:solidFill>
                  </a:rPr>
                  <a:t>Intractable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 bwMode="auto">
            <a:xfrm rot="10800000">
              <a:off x="6096000" y="1905000"/>
              <a:ext cx="1083292" cy="609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50"/>
          <p:cNvGrpSpPr/>
          <p:nvPr/>
        </p:nvGrpSpPr>
        <p:grpSpPr>
          <a:xfrm>
            <a:off x="4114800" y="1828800"/>
            <a:ext cx="1502046" cy="1143000"/>
            <a:chOff x="4114800" y="1828800"/>
            <a:chExt cx="1502046" cy="1143000"/>
          </a:xfrm>
        </p:grpSpPr>
        <p:grpSp>
          <p:nvGrpSpPr>
            <p:cNvPr id="9" name="Group 42"/>
            <p:cNvGrpSpPr/>
            <p:nvPr/>
          </p:nvGrpSpPr>
          <p:grpSpPr>
            <a:xfrm>
              <a:off x="4114800" y="2514600"/>
              <a:ext cx="1502046" cy="457200"/>
              <a:chOff x="5987162" y="2438400"/>
              <a:chExt cx="1502046" cy="457200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6019800" y="2438400"/>
                <a:ext cx="1447800" cy="4572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87162" y="2438400"/>
                <a:ext cx="15020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bg1"/>
                    </a:solidFill>
                  </a:rPr>
                  <a:t>Intractable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 bwMode="auto">
            <a:xfrm flipV="1">
              <a:off x="4865823" y="1828800"/>
              <a:ext cx="163377" cy="685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149350"/>
            <a:ext cx="457200" cy="4191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1066800"/>
            <a:ext cx="2870200" cy="66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3103" y="3505200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Doubly Intractable!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30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MBR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66907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4358640" y="1283015"/>
            <a:ext cx="914400" cy="321469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256" y="1978967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Intractable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15" y="1143000"/>
            <a:ext cx="837884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58031" y="1978967"/>
            <a:ext cx="145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Tractable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4" y="2942039"/>
            <a:ext cx="5487352" cy="97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489" y="4063365"/>
            <a:ext cx="6178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DivMBest</a:t>
            </a:r>
            <a:r>
              <a:rPr lang="en-US" sz="3200" dirty="0" smtClean="0"/>
              <a:t> [</a:t>
            </a:r>
            <a:r>
              <a:rPr lang="en-US" sz="3200" dirty="0" err="1" smtClean="0"/>
              <a:t>Batra</a:t>
            </a:r>
            <a:r>
              <a:rPr lang="en-US" sz="3200" dirty="0" smtClean="0"/>
              <a:t> et al. ECCV ‘12]</a:t>
            </a:r>
            <a:endParaRPr lang="en-US" sz="3200" dirty="0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3276549" y="4887890"/>
            <a:ext cx="3421893" cy="1315175"/>
          </a:xfrm>
          <a:custGeom>
            <a:avLst/>
            <a:gdLst/>
            <a:ahLst/>
            <a:cxnLst>
              <a:cxn ang="0">
                <a:pos x="0" y="15117"/>
              </a:cxn>
              <a:cxn ang="0">
                <a:pos x="1837" y="13410"/>
              </a:cxn>
              <a:cxn ang="0">
                <a:pos x="4022" y="15117"/>
              </a:cxn>
              <a:cxn ang="0">
                <a:pos x="7001" y="8065"/>
              </a:cxn>
              <a:cxn ang="0">
                <a:pos x="10229" y="14078"/>
              </a:cxn>
              <a:cxn ang="0">
                <a:pos x="12116" y="717"/>
              </a:cxn>
              <a:cxn ang="0">
                <a:pos x="13308" y="11777"/>
              </a:cxn>
              <a:cxn ang="0">
                <a:pos x="15393" y="4503"/>
              </a:cxn>
              <a:cxn ang="0">
                <a:pos x="19912" y="13410"/>
              </a:cxn>
              <a:cxn ang="0">
                <a:pos x="21600" y="11777"/>
              </a:cxn>
            </a:cxnLst>
            <a:rect l="0" t="0" r="r" b="b"/>
            <a:pathLst>
              <a:path w="21600" h="15283">
                <a:moveTo>
                  <a:pt x="0" y="15117"/>
                </a:moveTo>
                <a:cubicBezTo>
                  <a:pt x="0" y="15117"/>
                  <a:pt x="298" y="12148"/>
                  <a:pt x="1837" y="13410"/>
                </a:cubicBezTo>
                <a:cubicBezTo>
                  <a:pt x="3831" y="15045"/>
                  <a:pt x="3228" y="14820"/>
                  <a:pt x="4022" y="15117"/>
                </a:cubicBezTo>
                <a:cubicBezTo>
                  <a:pt x="5062" y="15506"/>
                  <a:pt x="5792" y="-771"/>
                  <a:pt x="7001" y="8065"/>
                </a:cubicBezTo>
                <a:cubicBezTo>
                  <a:pt x="7448" y="11331"/>
                  <a:pt x="9881" y="18012"/>
                  <a:pt x="10229" y="14078"/>
                </a:cubicBezTo>
                <a:cubicBezTo>
                  <a:pt x="10577" y="10144"/>
                  <a:pt x="11123" y="-3217"/>
                  <a:pt x="12116" y="717"/>
                </a:cubicBezTo>
                <a:cubicBezTo>
                  <a:pt x="13109" y="4651"/>
                  <a:pt x="12414" y="18383"/>
                  <a:pt x="13308" y="11777"/>
                </a:cubicBezTo>
                <a:cubicBezTo>
                  <a:pt x="14201" y="5171"/>
                  <a:pt x="14698" y="1905"/>
                  <a:pt x="15393" y="4503"/>
                </a:cubicBezTo>
                <a:cubicBezTo>
                  <a:pt x="16088" y="7101"/>
                  <a:pt x="15820" y="15041"/>
                  <a:pt x="19912" y="13410"/>
                </a:cubicBezTo>
                <a:cubicBezTo>
                  <a:pt x="20657" y="13113"/>
                  <a:pt x="21600" y="11777"/>
                  <a:pt x="21600" y="11777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6370705" y="5700791"/>
            <a:ext cx="558800" cy="43348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3" name="Oval 32"/>
          <p:cNvSpPr>
            <a:spLocks/>
          </p:cNvSpPr>
          <p:nvPr/>
        </p:nvSpPr>
        <p:spPr bwMode="auto">
          <a:xfrm rot="10800000" flipH="1">
            <a:off x="5597275" y="5135880"/>
            <a:ext cx="106680" cy="106680"/>
          </a:xfrm>
          <a:prstGeom prst="ellipse">
            <a:avLst/>
          </a:prstGeom>
          <a:solidFill>
            <a:srgbClr val="00FF00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endParaRPr lang="en-US"/>
          </a:p>
        </p:txBody>
      </p:sp>
      <p:sp>
        <p:nvSpPr>
          <p:cNvPr id="34" name="Oval 33"/>
          <p:cNvSpPr>
            <a:spLocks/>
          </p:cNvSpPr>
          <p:nvPr/>
        </p:nvSpPr>
        <p:spPr bwMode="auto">
          <a:xfrm rot="10800000" flipH="1">
            <a:off x="4225675" y="5288280"/>
            <a:ext cx="106680" cy="106680"/>
          </a:xfrm>
          <a:prstGeom prst="ellipse">
            <a:avLst/>
          </a:prstGeom>
          <a:solidFill>
            <a:srgbClr val="0000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endParaRPr lang="en-US"/>
          </a:p>
        </p:txBody>
      </p:sp>
      <p:sp>
        <p:nvSpPr>
          <p:cNvPr id="35" name="Oval 34"/>
          <p:cNvSpPr>
            <a:spLocks/>
          </p:cNvSpPr>
          <p:nvPr/>
        </p:nvSpPr>
        <p:spPr bwMode="auto">
          <a:xfrm rot="10800000" flipH="1">
            <a:off x="3417956" y="5943599"/>
            <a:ext cx="106680" cy="106680"/>
          </a:xfrm>
          <a:prstGeom prst="ellipse">
            <a:avLst/>
          </a:prstGeom>
          <a:solidFill>
            <a:schemeClr val="accent4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endParaRPr lang="en-US"/>
          </a:p>
        </p:txBody>
      </p:sp>
      <p:cxnSp>
        <p:nvCxnSpPr>
          <p:cNvPr id="36" name="Straight Connector 35"/>
          <p:cNvCxnSpPr>
            <a:stCxn id="35" idx="0"/>
          </p:cNvCxnSpPr>
          <p:nvPr/>
        </p:nvCxnSpPr>
        <p:spPr bwMode="auto">
          <a:xfrm rot="5400000">
            <a:off x="3300163" y="6221252"/>
            <a:ext cx="342107" cy="1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4" idx="0"/>
          </p:cNvCxnSpPr>
          <p:nvPr/>
        </p:nvCxnSpPr>
        <p:spPr bwMode="auto">
          <a:xfrm rot="5400000">
            <a:off x="3779906" y="5890099"/>
            <a:ext cx="994249" cy="39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4383894" y="5631928"/>
            <a:ext cx="1509305" cy="52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5093086" y="5813264"/>
            <a:ext cx="1145379" cy="1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Oval 39"/>
          <p:cNvSpPr>
            <a:spLocks/>
          </p:cNvSpPr>
          <p:nvPr/>
        </p:nvSpPr>
        <p:spPr bwMode="auto">
          <a:xfrm rot="10800000" flipH="1">
            <a:off x="5086735" y="4800600"/>
            <a:ext cx="106680" cy="106680"/>
          </a:xfrm>
          <a:prstGeom prst="ellipse">
            <a:avLst/>
          </a:prstGeom>
          <a:solidFill>
            <a:srgbClr val="FF0000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617855" y="4833818"/>
            <a:ext cx="4152900" cy="2024182"/>
            <a:chOff x="2247900" y="4757618"/>
            <a:chExt cx="4152900" cy="2024182"/>
          </a:xfrm>
        </p:grpSpPr>
        <p:sp>
          <p:nvSpPr>
            <p:cNvPr id="42" name="Oval 41"/>
            <p:cNvSpPr/>
            <p:nvPr/>
          </p:nvSpPr>
          <p:spPr bwMode="auto">
            <a:xfrm>
              <a:off x="5289550" y="6417510"/>
              <a:ext cx="76200" cy="16075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43" name="Picture 42" descr="1403901471_d5e034b46b_se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550" y="6404867"/>
              <a:ext cx="296334" cy="174984"/>
            </a:xfrm>
            <a:prstGeom prst="rect">
              <a:avLst/>
            </a:prstGeom>
          </p:spPr>
        </p:pic>
        <p:pic>
          <p:nvPicPr>
            <p:cNvPr id="44" name="Picture 43" descr="1403901471_d5e034b46b_se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150" y="6404867"/>
              <a:ext cx="296334" cy="174984"/>
            </a:xfrm>
            <a:prstGeom prst="rect">
              <a:avLst/>
            </a:prstGeom>
          </p:spPr>
        </p:pic>
        <p:sp>
          <p:nvSpPr>
            <p:cNvPr id="45" name="Line 1"/>
            <p:cNvSpPr>
              <a:spLocks noChangeShapeType="1"/>
            </p:cNvSpPr>
            <p:nvPr/>
          </p:nvSpPr>
          <p:spPr bwMode="auto">
            <a:xfrm flipH="1" flipV="1">
              <a:off x="2749266" y="6311324"/>
              <a:ext cx="3454684" cy="6845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endParaRPr lang="en-US"/>
            </a:p>
          </p:txBody>
        </p:sp>
        <p:sp>
          <p:nvSpPr>
            <p:cNvPr id="46" name="Line 2"/>
            <p:cNvSpPr>
              <a:spLocks noChangeShapeType="1"/>
            </p:cNvSpPr>
            <p:nvPr/>
          </p:nvSpPr>
          <p:spPr bwMode="auto">
            <a:xfrm flipH="1">
              <a:off x="2749266" y="4757618"/>
              <a:ext cx="284" cy="1553707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endParaRPr lang="en-US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800350" y="6404867"/>
              <a:ext cx="298704" cy="17686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848350" y="6404867"/>
              <a:ext cx="298704" cy="17686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187950" y="6404867"/>
              <a:ext cx="298704" cy="17686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816350" y="6496095"/>
              <a:ext cx="152400" cy="7802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1pPr>
              <a:lvl2pPr marL="4572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2pPr>
              <a:lvl3pPr marL="9144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3pPr>
              <a:lvl4pPr marL="13716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4pPr>
              <a:lvl5pPr marL="1828800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5pPr>
              <a:lvl6pPr marL="22860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6pPr>
              <a:lvl7pPr marL="27432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7pPr>
              <a:lvl8pPr marL="32004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8pPr>
              <a:lvl9pPr marL="3657600" algn="l" defTabSz="457200" rtl="0" eaLnBrk="1" latinLnBrk="0" hangingPunct="1">
                <a:defRPr sz="1200" kern="1200">
                  <a:solidFill>
                    <a:schemeClr val="tx1"/>
                  </a:solidFill>
                  <a:latin typeface="Arial" pitchFamily="-97" charset="0"/>
                  <a:ea typeface="ＭＳ Ｐゴシック" pitchFamily="-97" charset="-128"/>
                  <a:cs typeface="ＭＳ Ｐゴシック" pitchFamily="-97" charset="-128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359150" y="6404867"/>
              <a:ext cx="304800" cy="178813"/>
              <a:chOff x="3276600" y="5181600"/>
              <a:chExt cx="457200" cy="314325"/>
            </a:xfrm>
          </p:grpSpPr>
          <p:sp>
            <p:nvSpPr>
              <p:cNvPr id="55" name="Rectangle 54"/>
              <p:cNvSpPr/>
              <p:nvPr/>
            </p:nvSpPr>
            <p:spPr bwMode="auto">
              <a:xfrm>
                <a:off x="3276600" y="5181600"/>
                <a:ext cx="448056" cy="310896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1pPr>
                <a:lvl2pPr marL="4572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2pPr>
                <a:lvl3pPr marL="9144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3pPr>
                <a:lvl4pPr marL="13716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4pPr>
                <a:lvl5pPr marL="18288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5pPr>
                <a:lvl6pPr marL="22860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6pPr>
                <a:lvl7pPr marL="27432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7pPr>
                <a:lvl8pPr marL="32004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8pPr>
                <a:lvl9pPr marL="36576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3276600" y="5181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1pPr>
                <a:lvl2pPr marL="4572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2pPr>
                <a:lvl3pPr marL="9144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3pPr>
                <a:lvl4pPr marL="13716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4pPr>
                <a:lvl5pPr marL="18288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5pPr>
                <a:lvl6pPr marL="22860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6pPr>
                <a:lvl7pPr marL="27432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7pPr>
                <a:lvl8pPr marL="32004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8pPr>
                <a:lvl9pPr marL="36576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3429000" y="5343525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1pPr>
                <a:lvl2pPr marL="4572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2pPr>
                <a:lvl3pPr marL="9144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3pPr>
                <a:lvl4pPr marL="13716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4pPr>
                <a:lvl5pPr marL="18288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5pPr>
                <a:lvl6pPr marL="22860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6pPr>
                <a:lvl7pPr marL="27432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7pPr>
                <a:lvl8pPr marL="32004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8pPr>
                <a:lvl9pPr marL="36576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3581400" y="5181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1pPr>
                <a:lvl2pPr marL="4572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2pPr>
                <a:lvl3pPr marL="9144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3pPr>
                <a:lvl4pPr marL="13716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4pPr>
                <a:lvl5pPr marL="1828800" algn="ctr" rtl="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5pPr>
                <a:lvl6pPr marL="22860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6pPr>
                <a:lvl7pPr marL="27432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7pPr>
                <a:lvl8pPr marL="32004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8pPr>
                <a:lvl9pPr marL="3657600" algn="l" defTabSz="457200" rtl="0" eaLnBrk="1" latinLnBrk="0" hangingPunct="1">
                  <a:defRPr sz="1200" kern="1200">
                    <a:solidFill>
                      <a:schemeClr val="tx1"/>
                    </a:solidFill>
                    <a:latin typeface="Arial" pitchFamily="-97" charset="0"/>
                    <a:ea typeface="ＭＳ Ｐゴシック" pitchFamily="-97" charset="-128"/>
                    <a:cs typeface="ＭＳ Ｐゴシック" pitchFamily="-97" charset="-128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3900" y="6629400"/>
              <a:ext cx="495300" cy="1524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7900" y="5270500"/>
              <a:ext cx="419100" cy="215900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1740" y="6229350"/>
              <a:ext cx="9906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2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8" grpId="0"/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78183" y="967177"/>
            <a:ext cx="4877276" cy="1751647"/>
            <a:chOff x="286941" y="769620"/>
            <a:chExt cx="4877276" cy="1751647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1353979" y="769620"/>
              <a:ext cx="27432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9pPr>
            </a:lstStyle>
            <a:p>
              <a:r>
                <a:rPr lang="en-US" altLang="en-US" sz="2800" b="1" kern="0" dirty="0" smtClean="0"/>
                <a:t>MAP</a:t>
              </a:r>
              <a:endParaRPr lang="en-SG" kern="0" dirty="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41" y="1767840"/>
              <a:ext cx="4877276" cy="753427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3039862" y="2764544"/>
            <a:ext cx="274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2800" b="1" kern="0" dirty="0" smtClean="0"/>
              <a:t>MBR</a:t>
            </a:r>
            <a:endParaRPr lang="en-SG" kern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26" y="3602744"/>
            <a:ext cx="4934693" cy="753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03" y="5334000"/>
            <a:ext cx="4960391" cy="6543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293" y="4724401"/>
            <a:ext cx="8159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Empirical Minimum Bayes Risk Predictor</a:t>
            </a:r>
            <a:endParaRPr lang="en-SG" sz="28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9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Scores to Probabilities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2" y="3200400"/>
            <a:ext cx="81534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1926" y="1295400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US" sz="2400" dirty="0" smtClean="0"/>
              <a:t>Assume access to a scoring function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sz="2400" dirty="0" smtClean="0"/>
              <a:t>Minimal assumptions on how it is constructed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sz="2400" dirty="0" smtClean="0"/>
              <a:t>Calibrate scores into meaningful probabilities	</a:t>
            </a:r>
          </a:p>
        </p:txBody>
      </p:sp>
    </p:spTree>
    <p:extLst>
      <p:ext uri="{BB962C8B-B14F-4D97-AF65-F5344CB8AC3E}">
        <p14:creationId xmlns:p14="http://schemas.microsoft.com/office/powerpoint/2010/main" val="39586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Parameters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63784" y="4345547"/>
            <a:ext cx="9950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084" y="1269564"/>
            <a:ext cx="7664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6092" y="292989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Diversity Parameter</a:t>
            </a:r>
            <a:endParaRPr lang="en-S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96092" y="4591768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# Diverse Solutions</a:t>
            </a:r>
            <a:endParaRPr lang="en-S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996092" y="151578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Temperature Parameter</a:t>
            </a:r>
            <a:endParaRPr lang="en-SG" sz="2800" dirty="0"/>
          </a:p>
        </p:txBody>
      </p:sp>
      <p:sp>
        <p:nvSpPr>
          <p:cNvPr id="11" name="Rectangle 10"/>
          <p:cNvSpPr/>
          <p:nvPr/>
        </p:nvSpPr>
        <p:spPr>
          <a:xfrm>
            <a:off x="1915156" y="2683669"/>
            <a:ext cx="49225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λ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793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6701729" y="4876800"/>
            <a:ext cx="2006799" cy="1368000"/>
            <a:chOff x="5982004" y="4935756"/>
            <a:chExt cx="765607" cy="548640"/>
          </a:xfrm>
        </p:grpSpPr>
        <p:pic>
          <p:nvPicPr>
            <p:cNvPr id="102" name="Picture 101" descr="2007_004902_S00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004" y="4935756"/>
              <a:ext cx="731520" cy="54864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5993987" y="5182261"/>
              <a:ext cx="327795" cy="160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horse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346882" y="5220790"/>
              <a:ext cx="400729" cy="160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person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2445212" y="4876800"/>
            <a:ext cx="2006799" cy="1368000"/>
            <a:chOff x="2991755" y="5010979"/>
            <a:chExt cx="731520" cy="548640"/>
          </a:xfrm>
        </p:grpSpPr>
        <p:pic>
          <p:nvPicPr>
            <p:cNvPr id="106" name="Picture 105" descr="2007_004902_S000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755" y="5010979"/>
              <a:ext cx="731520" cy="54864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3194637" y="5296013"/>
              <a:ext cx="400729" cy="160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person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250128" y="4876800"/>
            <a:ext cx="2006799" cy="1368000"/>
            <a:chOff x="1966166" y="5010979"/>
            <a:chExt cx="731520" cy="548640"/>
          </a:xfrm>
        </p:grpSpPr>
        <p:pic>
          <p:nvPicPr>
            <p:cNvPr id="109" name="Picture 108" descr="2007_004902_S00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166" y="5010979"/>
              <a:ext cx="731520" cy="54864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2328348" y="5296013"/>
              <a:ext cx="360574" cy="1442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</a:rPr>
                <a:t>person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>
            <a:grpSpLocks noChangeAspect="1"/>
          </p:cNvGrpSpPr>
          <p:nvPr/>
        </p:nvGrpSpPr>
        <p:grpSpPr>
          <a:xfrm>
            <a:off x="4608047" y="4876800"/>
            <a:ext cx="2006799" cy="1368000"/>
            <a:chOff x="3762764" y="5010979"/>
            <a:chExt cx="776106" cy="548640"/>
          </a:xfrm>
        </p:grpSpPr>
        <p:pic>
          <p:nvPicPr>
            <p:cNvPr id="112" name="Picture 111" descr="2007_004902_S001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764" y="5010979"/>
              <a:ext cx="731520" cy="54864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4138141" y="5296013"/>
              <a:ext cx="400729" cy="160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person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811370" y="5270982"/>
              <a:ext cx="218803" cy="160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dog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840594" y="48996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0.406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35679" y="48996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0.398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41047" y="48996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0.359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179418" y="48996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0.334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3799640" y="3204433"/>
            <a:ext cx="1470768" cy="102466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799640" y="3516711"/>
            <a:ext cx="1458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Black Box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26" name="Right Arrow 125"/>
          <p:cNvSpPr/>
          <p:nvPr/>
        </p:nvSpPr>
        <p:spPr>
          <a:xfrm rot="5400000">
            <a:off x="4152007" y="2683192"/>
            <a:ext cx="766033" cy="27644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ame 140"/>
          <p:cNvSpPr>
            <a:spLocks/>
          </p:cNvSpPr>
          <p:nvPr/>
        </p:nvSpPr>
        <p:spPr>
          <a:xfrm>
            <a:off x="235066" y="4761301"/>
            <a:ext cx="2034462" cy="1527600"/>
          </a:xfrm>
          <a:prstGeom prst="frame">
            <a:avLst>
              <a:gd name="adj1" fmla="val 7153"/>
            </a:avLst>
          </a:prstGeom>
          <a:solidFill>
            <a:srgbClr val="FF0000"/>
          </a:solidFill>
          <a:ln w="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396257" y="880039"/>
            <a:ext cx="2277531" cy="15492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67025" y="1454614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Input Image</a:t>
            </a:r>
            <a:endParaRPr lang="en-SG" sz="2000" dirty="0">
              <a:latin typeface="+mn-lt"/>
            </a:endParaRPr>
          </a:p>
        </p:txBody>
      </p:sp>
      <p:sp>
        <p:nvSpPr>
          <p:cNvPr id="35" name="Right Arrow 34"/>
          <p:cNvSpPr/>
          <p:nvPr/>
        </p:nvSpPr>
        <p:spPr>
          <a:xfrm rot="9811908">
            <a:off x="1749873" y="4351578"/>
            <a:ext cx="2061421" cy="21608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137072">
            <a:off x="5237120" y="4367480"/>
            <a:ext cx="2061421" cy="21608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133534">
            <a:off x="4875014" y="4470878"/>
            <a:ext cx="895576" cy="19978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8354466" flipV="1">
            <a:off x="3457082" y="4450024"/>
            <a:ext cx="863911" cy="22809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2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4" grpId="0" animBg="1"/>
      <p:bldP spid="125" grpId="0"/>
      <p:bldP spid="126" grpId="0" animBg="1"/>
      <p:bldP spid="141" grpId="0" animBg="1"/>
      <p:bldP spid="33" grpId="0" animBg="1"/>
      <p:bldP spid="34" grpId="0"/>
      <p:bldP spid="35" grpId="0" animBg="1"/>
      <p:bldP spid="37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66800"/>
            <a:ext cx="6324600" cy="532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0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</a:p>
          <a:p>
            <a:r>
              <a:rPr lang="en-US" dirty="0" smtClean="0"/>
              <a:t>Tune on a validation set</a:t>
            </a:r>
            <a:endParaRPr lang="en-US" dirty="0"/>
          </a:p>
          <a:p>
            <a:r>
              <a:rPr lang="en-US" dirty="0" smtClean="0"/>
              <a:t>Use a meaningful loss function to tune the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6953"/>
            <a:ext cx="703897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to compute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964988" y="1600090"/>
            <a:ext cx="1276256" cy="910541"/>
            <a:chOff x="5982004" y="4935756"/>
            <a:chExt cx="731520" cy="548640"/>
          </a:xfrm>
        </p:grpSpPr>
        <p:pic>
          <p:nvPicPr>
            <p:cNvPr id="7" name="Picture 6" descr="2007_004902_S0015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004" y="4935756"/>
              <a:ext cx="731520" cy="5486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60950" y="5182261"/>
              <a:ext cx="193868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horse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721" y="5220790"/>
              <a:ext cx="237052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64359" y="1568776"/>
            <a:ext cx="1335726" cy="910541"/>
            <a:chOff x="1966166" y="5010979"/>
            <a:chExt cx="731520" cy="548640"/>
          </a:xfrm>
        </p:grpSpPr>
        <p:pic>
          <p:nvPicPr>
            <p:cNvPr id="11" name="Picture 10" descr="2007_004902_S0001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166" y="5010979"/>
              <a:ext cx="731520" cy="5486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95386" y="5296013"/>
              <a:ext cx="226497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040689" y="1582309"/>
            <a:ext cx="1258991" cy="910541"/>
            <a:chOff x="3762764" y="5010979"/>
            <a:chExt cx="731520" cy="548640"/>
          </a:xfrm>
        </p:grpSpPr>
        <p:pic>
          <p:nvPicPr>
            <p:cNvPr id="14" name="Picture 13" descr="2007_004902_S0013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764" y="5010979"/>
              <a:ext cx="731520" cy="54864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218354" y="5296013"/>
              <a:ext cx="240302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5107" y="5270982"/>
              <a:ext cx="131328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dog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15338" y="1591636"/>
            <a:ext cx="673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0.406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3426" y="1605169"/>
            <a:ext cx="63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0.359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9344" y="1641129"/>
            <a:ext cx="655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0.334</a:t>
            </a:r>
            <a:endParaRPr lang="en-SG" b="1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04213" y="2531625"/>
            <a:ext cx="3637598" cy="3176722"/>
            <a:chOff x="704213" y="2531625"/>
            <a:chExt cx="3637598" cy="3176722"/>
          </a:xfrm>
        </p:grpSpPr>
        <p:sp>
          <p:nvSpPr>
            <p:cNvPr id="21" name="Double Bracket 20"/>
            <p:cNvSpPr/>
            <p:nvPr/>
          </p:nvSpPr>
          <p:spPr bwMode="auto">
            <a:xfrm>
              <a:off x="1676941" y="3265553"/>
              <a:ext cx="2664870" cy="2207327"/>
            </a:xfrm>
            <a:prstGeom prst="bracketPair">
              <a:avLst/>
            </a:prstGeom>
            <a:noFill/>
            <a:ln w="508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1071586" y="4969283"/>
              <a:ext cx="357036" cy="283520"/>
              <a:chOff x="5982004" y="4935756"/>
              <a:chExt cx="731520" cy="548640"/>
            </a:xfrm>
          </p:grpSpPr>
          <p:pic>
            <p:nvPicPr>
              <p:cNvPr id="57" name="Picture 56" descr="2007_004902_S0015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004" y="4935756"/>
                <a:ext cx="731520" cy="54864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6108654" y="5182261"/>
                <a:ext cx="98461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horse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487008" y="5220790"/>
                <a:ext cx="120477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>
              <a:off x="1064359" y="3523716"/>
              <a:ext cx="371491" cy="281864"/>
              <a:chOff x="1966166" y="5010979"/>
              <a:chExt cx="731520" cy="548640"/>
            </a:xfrm>
          </p:grpSpPr>
          <p:pic>
            <p:nvPicPr>
              <p:cNvPr id="55" name="Picture 54" descr="2007_004902_S0001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166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2321114" y="5296014"/>
                <a:ext cx="375042" cy="160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1074001" y="4212280"/>
              <a:ext cx="352207" cy="283520"/>
              <a:chOff x="3762764" y="5010979"/>
              <a:chExt cx="731520" cy="548640"/>
            </a:xfrm>
          </p:grpSpPr>
          <p:pic>
            <p:nvPicPr>
              <p:cNvPr id="52" name="Picture 51" descr="2007_004902_S0013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764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277441" y="5296013"/>
                <a:ext cx="122128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887294" y="5270982"/>
                <a:ext cx="66954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dog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3754981" y="2796778"/>
              <a:ext cx="357036" cy="283520"/>
              <a:chOff x="5982004" y="4935756"/>
              <a:chExt cx="731520" cy="548640"/>
            </a:xfrm>
          </p:grpSpPr>
          <p:pic>
            <p:nvPicPr>
              <p:cNvPr id="49" name="Picture 48" descr="2007_004902_S0015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004" y="4935756"/>
                <a:ext cx="731520" cy="548640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6108654" y="5182261"/>
                <a:ext cx="98461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horse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487008" y="5220790"/>
                <a:ext cx="120477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2007428" y="2797606"/>
              <a:ext cx="371491" cy="281864"/>
              <a:chOff x="1966166" y="5010979"/>
              <a:chExt cx="731520" cy="548640"/>
            </a:xfrm>
          </p:grpSpPr>
          <p:pic>
            <p:nvPicPr>
              <p:cNvPr id="47" name="Picture 46" descr="2007_004902_S0001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166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2321114" y="5296014"/>
                <a:ext cx="375042" cy="160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2890962" y="2796778"/>
              <a:ext cx="352207" cy="283520"/>
              <a:chOff x="3762764" y="5010979"/>
              <a:chExt cx="731520" cy="548640"/>
            </a:xfrm>
          </p:grpSpPr>
          <p:pic>
            <p:nvPicPr>
              <p:cNvPr id="44" name="Picture 43" descr="2007_004902_S0013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764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277441" y="5296013"/>
                <a:ext cx="122128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887294" y="5270982"/>
                <a:ext cx="66954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dog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1" y="3510759"/>
              <a:ext cx="193668" cy="24832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87" y="4218515"/>
              <a:ext cx="198316" cy="24832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3" y="4985264"/>
              <a:ext cx="199865" cy="24832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727" y="2531625"/>
              <a:ext cx="193668" cy="24832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85" y="2531625"/>
              <a:ext cx="198316" cy="24832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824" y="2531625"/>
              <a:ext cx="199865" cy="2483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4243540"/>
              <a:ext cx="674587" cy="24260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015198"/>
              <a:ext cx="674587" cy="24260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3471020"/>
              <a:ext cx="674587" cy="2426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541" y="4243540"/>
              <a:ext cx="674587" cy="24260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541" y="5015198"/>
              <a:ext cx="674587" cy="24260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541" y="3471020"/>
              <a:ext cx="674587" cy="24260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043" y="4243540"/>
              <a:ext cx="674587" cy="24260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043" y="5015198"/>
              <a:ext cx="674587" cy="24260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043" y="3471020"/>
              <a:ext cx="674587" cy="24260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838" y="5422597"/>
              <a:ext cx="1223010" cy="28575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888328" y="2655787"/>
            <a:ext cx="1484244" cy="2829339"/>
            <a:chOff x="4888328" y="2655787"/>
            <a:chExt cx="1484244" cy="2829339"/>
          </a:xfrm>
        </p:grpSpPr>
        <p:grpSp>
          <p:nvGrpSpPr>
            <p:cNvPr id="61" name="Group 60"/>
            <p:cNvGrpSpPr/>
            <p:nvPr/>
          </p:nvGrpSpPr>
          <p:grpSpPr>
            <a:xfrm>
              <a:off x="4927902" y="3265553"/>
              <a:ext cx="1444670" cy="2219573"/>
              <a:chOff x="4927902" y="3265553"/>
              <a:chExt cx="1444670" cy="2219573"/>
            </a:xfrm>
          </p:grpSpPr>
          <p:sp>
            <p:nvSpPr>
              <p:cNvPr id="62" name="Double Bracket 61"/>
              <p:cNvSpPr/>
              <p:nvPr/>
            </p:nvSpPr>
            <p:spPr bwMode="auto">
              <a:xfrm>
                <a:off x="4941509" y="3265553"/>
                <a:ext cx="609600" cy="2219573"/>
              </a:xfrm>
              <a:prstGeom prst="bracketPair">
                <a:avLst/>
              </a:prstGeom>
              <a:noFill/>
              <a:ln w="508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grpSp>
            <p:nvGrpSpPr>
              <p:cNvPr id="63" name="Group 62"/>
              <p:cNvGrpSpPr>
                <a:grpSpLocks noChangeAspect="1"/>
              </p:cNvGrpSpPr>
              <p:nvPr/>
            </p:nvGrpSpPr>
            <p:grpSpPr>
              <a:xfrm>
                <a:off x="6008309" y="5067093"/>
                <a:ext cx="357036" cy="283520"/>
                <a:chOff x="5982004" y="4935756"/>
                <a:chExt cx="731520" cy="548640"/>
              </a:xfrm>
            </p:grpSpPr>
            <p:pic>
              <p:nvPicPr>
                <p:cNvPr id="74" name="Picture 73" descr="2007_004902_S0015.png"/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004" y="4935756"/>
                  <a:ext cx="731520" cy="548640"/>
                </a:xfrm>
                <a:prstGeom prst="rect">
                  <a:avLst/>
                </a:prstGeom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6108654" y="5182261"/>
                  <a:ext cx="98461" cy="49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</a:rPr>
                    <a:t>horse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487008" y="5220790"/>
                  <a:ext cx="120477" cy="49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</a:rPr>
                    <a:t>person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6001081" y="3340101"/>
                <a:ext cx="371491" cy="281864"/>
                <a:chOff x="1966166" y="5010979"/>
                <a:chExt cx="731520" cy="548640"/>
              </a:xfrm>
            </p:grpSpPr>
            <p:pic>
              <p:nvPicPr>
                <p:cNvPr id="72" name="Picture 71" descr="2007_004902_S0001.png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6166" y="5010979"/>
                  <a:ext cx="731520" cy="548640"/>
                </a:xfrm>
                <a:prstGeom prst="rect">
                  <a:avLst/>
                </a:prstGeom>
              </p:spPr>
            </p:pic>
            <p:sp>
              <p:nvSpPr>
                <p:cNvPr id="73" name="TextBox 72"/>
                <p:cNvSpPr txBox="1"/>
                <p:nvPr/>
              </p:nvSpPr>
              <p:spPr>
                <a:xfrm>
                  <a:off x="2321114" y="5296014"/>
                  <a:ext cx="375042" cy="1608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</a:rPr>
                    <a:t>person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>
                <a:off x="6010724" y="4273957"/>
                <a:ext cx="352207" cy="283520"/>
                <a:chOff x="3762764" y="5010979"/>
                <a:chExt cx="731520" cy="548640"/>
              </a:xfrm>
            </p:grpSpPr>
            <p:pic>
              <p:nvPicPr>
                <p:cNvPr id="69" name="Picture 68" descr="2007_004902_S0013.png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2764" y="5010979"/>
                  <a:ext cx="731520" cy="548640"/>
                </a:xfrm>
                <a:prstGeom prst="rect">
                  <a:avLst/>
                </a:prstGeom>
              </p:spPr>
            </p:pic>
            <p:sp>
              <p:nvSpPr>
                <p:cNvPr id="70" name="TextBox 69"/>
                <p:cNvSpPr txBox="1"/>
                <p:nvPr/>
              </p:nvSpPr>
              <p:spPr>
                <a:xfrm>
                  <a:off x="4277441" y="5296013"/>
                  <a:ext cx="122128" cy="49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</a:rPr>
                    <a:t>person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3887294" y="5270982"/>
                  <a:ext cx="66954" cy="49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</a:rPr>
                    <a:t>dog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4927902" y="3327144"/>
                <a:ext cx="631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0.406</a:t>
                </a:r>
                <a:endParaRPr lang="en-SG" sz="14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927902" y="4248559"/>
                <a:ext cx="631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0.359</a:t>
                </a:r>
                <a:endParaRPr lang="en-SG" sz="1400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27902" y="5042836"/>
                <a:ext cx="631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0.334</a:t>
                </a:r>
                <a:endParaRPr lang="en-SG" sz="1400" b="1" dirty="0"/>
              </a:p>
            </p:txBody>
          </p:sp>
        </p:grp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328" y="2655787"/>
              <a:ext cx="715961" cy="549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6617909" y="3265553"/>
            <a:ext cx="2013915" cy="2219573"/>
            <a:chOff x="6617909" y="3265553"/>
            <a:chExt cx="2013915" cy="2219573"/>
          </a:xfrm>
        </p:grpSpPr>
        <p:sp>
          <p:nvSpPr>
            <p:cNvPr id="80" name="Equal 79"/>
            <p:cNvSpPr/>
            <p:nvPr/>
          </p:nvSpPr>
          <p:spPr bwMode="auto">
            <a:xfrm>
              <a:off x="6617909" y="4215994"/>
              <a:ext cx="381000" cy="255511"/>
            </a:xfrm>
            <a:prstGeom prst="mathEqual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1" name="Double Bracket 80"/>
            <p:cNvSpPr/>
            <p:nvPr/>
          </p:nvSpPr>
          <p:spPr bwMode="auto">
            <a:xfrm>
              <a:off x="7197548" y="3265553"/>
              <a:ext cx="609600" cy="2219573"/>
            </a:xfrm>
            <a:prstGeom prst="bracketPair">
              <a:avLst/>
            </a:prstGeom>
            <a:noFill/>
            <a:ln w="508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8274788" y="5054964"/>
              <a:ext cx="357036" cy="283520"/>
              <a:chOff x="5982004" y="4935756"/>
              <a:chExt cx="731520" cy="548640"/>
            </a:xfrm>
          </p:grpSpPr>
          <p:pic>
            <p:nvPicPr>
              <p:cNvPr id="96" name="Picture 95" descr="2007_004902_S0015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004" y="4935756"/>
                <a:ext cx="731520" cy="548640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108654" y="5182261"/>
                <a:ext cx="98461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horse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487008" y="5220790"/>
                <a:ext cx="120477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8257120" y="3340101"/>
              <a:ext cx="371491" cy="281864"/>
              <a:chOff x="1966166" y="5010979"/>
              <a:chExt cx="731520" cy="548640"/>
            </a:xfrm>
          </p:grpSpPr>
          <p:pic>
            <p:nvPicPr>
              <p:cNvPr id="94" name="Picture 93" descr="2007_004902_S0001.pn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166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2321114" y="5296014"/>
                <a:ext cx="375042" cy="160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8256526" y="4255663"/>
              <a:ext cx="352207" cy="283520"/>
              <a:chOff x="3762764" y="5010979"/>
              <a:chExt cx="731520" cy="548640"/>
            </a:xfrm>
          </p:grpSpPr>
          <p:pic>
            <p:nvPicPr>
              <p:cNvPr id="91" name="Picture 90" descr="2007_004902_S0013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764" y="5010979"/>
                <a:ext cx="731520" cy="548640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4277441" y="5296013"/>
                <a:ext cx="122128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person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3887294" y="5270982"/>
                <a:ext cx="66954" cy="49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dog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5" name="Picture 8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086" y="3356871"/>
              <a:ext cx="193668" cy="24832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718" y="4297092"/>
              <a:ext cx="198316" cy="24832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865" y="5072562"/>
              <a:ext cx="199865" cy="248324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7190912" y="502342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0.205</a:t>
              </a:r>
              <a:endParaRPr lang="en-SG" sz="1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190912" y="422145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0.268</a:t>
              </a:r>
              <a:endParaRPr lang="en-SG" sz="1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190912" y="3356871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0.479</a:t>
              </a:r>
              <a:endParaRPr lang="en-SG" sz="1400" b="1" dirty="0"/>
            </a:p>
          </p:txBody>
        </p:sp>
      </p:grpSp>
      <p:sp>
        <p:nvSpPr>
          <p:cNvPr id="99" name="Rectangle 98"/>
          <p:cNvSpPr/>
          <p:nvPr/>
        </p:nvSpPr>
        <p:spPr bwMode="auto">
          <a:xfrm>
            <a:off x="7088867" y="4935572"/>
            <a:ext cx="1676400" cy="549554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0" name="Multiply 99"/>
          <p:cNvSpPr/>
          <p:nvPr/>
        </p:nvSpPr>
        <p:spPr bwMode="auto">
          <a:xfrm>
            <a:off x="4542726" y="4177661"/>
            <a:ext cx="228602" cy="332177"/>
          </a:xfrm>
          <a:prstGeom prst="mathMultiply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11" name="Picture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8" y="5881322"/>
            <a:ext cx="836295" cy="276225"/>
          </a:xfrm>
          <a:prstGeom prst="rect">
            <a:avLst/>
          </a:prstGeom>
        </p:spPr>
      </p:pic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6951888" y="5826907"/>
            <a:ext cx="1276256" cy="910541"/>
            <a:chOff x="5982004" y="4935756"/>
            <a:chExt cx="731520" cy="548640"/>
          </a:xfrm>
        </p:grpSpPr>
        <p:pic>
          <p:nvPicPr>
            <p:cNvPr id="113" name="Picture 112" descr="2007_004902_S0015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004" y="4935756"/>
              <a:ext cx="731520" cy="54864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6060950" y="5182261"/>
              <a:ext cx="193868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horse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28721" y="5220790"/>
              <a:ext cx="237052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1133401" y="5803146"/>
            <a:ext cx="1335726" cy="910541"/>
            <a:chOff x="1966166" y="5010979"/>
            <a:chExt cx="731520" cy="548640"/>
          </a:xfrm>
        </p:grpSpPr>
        <p:pic>
          <p:nvPicPr>
            <p:cNvPr id="117" name="Picture 116" descr="2007_004902_S0001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166" y="5010979"/>
              <a:ext cx="731520" cy="548640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2395386" y="5296013"/>
              <a:ext cx="226497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>
            <a:off x="4067092" y="5826907"/>
            <a:ext cx="1258991" cy="910541"/>
            <a:chOff x="3762764" y="5010979"/>
            <a:chExt cx="731520" cy="548640"/>
          </a:xfrm>
        </p:grpSpPr>
        <p:pic>
          <p:nvPicPr>
            <p:cNvPr id="120" name="Picture 119" descr="2007_004902_S0013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764" y="5010979"/>
              <a:ext cx="731520" cy="548640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4218354" y="5296013"/>
              <a:ext cx="240302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person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55107" y="5270982"/>
              <a:ext cx="131328" cy="973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</a:rPr>
                <a:t>dog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7293586" y="5855646"/>
            <a:ext cx="619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0.205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39032" y="5849913"/>
            <a:ext cx="594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0.268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417862" y="5826152"/>
            <a:ext cx="674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0.479</a:t>
            </a:r>
            <a:endParaRPr lang="en-SG" b="1" dirty="0">
              <a:solidFill>
                <a:schemeClr val="bg1"/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05" y="5609602"/>
            <a:ext cx="597920" cy="197491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 bwMode="auto">
          <a:xfrm>
            <a:off x="6912280" y="5811708"/>
            <a:ext cx="1354470" cy="925740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76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99" grpId="0" animBg="1"/>
      <p:bldP spid="100" grpId="0" animBg="1"/>
      <p:bldP spid="123" grpId="0"/>
      <p:bldP spid="124" grpId="0"/>
      <p:bldP spid="125" grpId="0"/>
      <p:bldP spid="1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Pose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Model: Mixture of Parts </a:t>
            </a:r>
            <a:r>
              <a:rPr lang="en-US" smtClean="0"/>
              <a:t>Tree </a:t>
            </a:r>
            <a:r>
              <a:rPr lang="en-US" smtClean="0"/>
              <a:t>[</a:t>
            </a:r>
            <a:r>
              <a:rPr lang="en-US" smtClean="0"/>
              <a:t>Park</a:t>
            </a:r>
            <a:r>
              <a:rPr lang="en-US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Ramanan</a:t>
            </a:r>
            <a:r>
              <a:rPr lang="en-US" dirty="0" smtClean="0"/>
              <a:t>, ICCV ‘11]</a:t>
            </a:r>
          </a:p>
          <a:p>
            <a:pPr lvl="1"/>
            <a:r>
              <a:rPr lang="en-US" dirty="0" smtClean="0"/>
              <a:t>Inference: Dynamic Programming</a:t>
            </a:r>
          </a:p>
          <a:p>
            <a:pPr lvl="1"/>
            <a:r>
              <a:rPr lang="en-US" dirty="0" smtClean="0"/>
              <a:t>Dataset: PARSE</a:t>
            </a:r>
          </a:p>
          <a:p>
            <a:pPr lvl="1"/>
            <a:r>
              <a:rPr lang="en-US" dirty="0" smtClean="0"/>
              <a:t>Loss Function: Percentage of Correct Parts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3584598"/>
            <a:ext cx="1835150" cy="1972879"/>
          </a:xfrm>
          <a:prstGeom prst="rect">
            <a:avLst/>
          </a:prstGeom>
        </p:spPr>
      </p:pic>
      <p:pic>
        <p:nvPicPr>
          <p:cNvPr id="12" name="Picture 11" descr="im011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279798"/>
            <a:ext cx="1693358" cy="251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3279797"/>
            <a:ext cx="2438400" cy="2587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0" y="6578469"/>
            <a:ext cx="3129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Credit: [Yang &amp; </a:t>
            </a:r>
            <a:r>
              <a:rPr lang="en-US" dirty="0" err="1" smtClean="0"/>
              <a:t>Ramanan</a:t>
            </a:r>
            <a:r>
              <a:rPr lang="en-US" dirty="0" smtClean="0"/>
              <a:t>, ICCV ‘11]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Estimation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2" name="Picture 7" descr="C:\Users\dcsvp.NUSSTF\Desktop\mapk_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6681646" cy="548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>
            <a:off x="5684302" y="1533743"/>
            <a:ext cx="685800" cy="4572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4800600" y="116664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Oracle</a:t>
            </a:r>
            <a:endParaRPr lang="en-US" sz="2400" dirty="0"/>
          </a:p>
        </p:txBody>
      </p:sp>
      <p:sp>
        <p:nvSpPr>
          <p:cNvPr id="15" name="TextBox 20"/>
          <p:cNvSpPr txBox="1"/>
          <p:nvPr/>
        </p:nvSpPr>
        <p:spPr>
          <a:xfrm>
            <a:off x="7129412" y="2792744"/>
            <a:ext cx="1905000" cy="95410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22%-gain possible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Same Features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Same Model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7097546" y="1840053"/>
            <a:ext cx="1" cy="334154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5"/>
          <p:cNvSpPr txBox="1"/>
          <p:nvPr/>
        </p:nvSpPr>
        <p:spPr>
          <a:xfrm>
            <a:off x="3302723" y="2811350"/>
            <a:ext cx="2209800" cy="95410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~7% Gain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Same Model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No new information!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5684302" y="4012067"/>
            <a:ext cx="8986" cy="116953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11"/>
          <p:cNvSpPr txBox="1"/>
          <p:nvPr/>
        </p:nvSpPr>
        <p:spPr>
          <a:xfrm>
            <a:off x="6910397" y="517131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r>
              <a:rPr lang="en-US" sz="1400" dirty="0" smtClean="0"/>
              <a:t>State of art</a:t>
            </a:r>
            <a:endParaRPr lang="en-US" sz="1400" dirty="0"/>
          </a:p>
        </p:txBody>
      </p:sp>
      <p:sp>
        <p:nvSpPr>
          <p:cNvPr id="22" name="TextBox 12"/>
          <p:cNvSpPr txBox="1"/>
          <p:nvPr/>
        </p:nvSpPr>
        <p:spPr>
          <a:xfrm>
            <a:off x="5714515" y="5399913"/>
            <a:ext cx="2163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r>
              <a:rPr lang="en-US" sz="1400" dirty="0" smtClean="0"/>
              <a:t>[Yang &amp; </a:t>
            </a:r>
            <a:r>
              <a:rPr lang="en-US" sz="1400" dirty="0" err="1" smtClean="0"/>
              <a:t>Ramanan</a:t>
            </a:r>
            <a:r>
              <a:rPr lang="en-US" sz="1400" dirty="0" smtClean="0"/>
              <a:t> PAMI]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74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3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95400"/>
            <a:ext cx="8610600" cy="424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7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Binary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Model: </a:t>
            </a:r>
            <a:r>
              <a:rPr lang="en-US" dirty="0" smtClean="0"/>
              <a:t>2-Label pairwise CRF</a:t>
            </a:r>
            <a:endParaRPr lang="en-US" dirty="0"/>
          </a:p>
          <a:p>
            <a:pPr lvl="1"/>
            <a:r>
              <a:rPr lang="en-US" dirty="0"/>
              <a:t>Inference: </a:t>
            </a:r>
            <a:r>
              <a:rPr lang="en-US" dirty="0" smtClean="0"/>
              <a:t>Graph Cuts</a:t>
            </a:r>
            <a:endParaRPr lang="en-US" dirty="0"/>
          </a:p>
          <a:p>
            <a:pPr lvl="1"/>
            <a:r>
              <a:rPr lang="en-US" dirty="0"/>
              <a:t>Dataset: </a:t>
            </a:r>
            <a:r>
              <a:rPr lang="en-US" dirty="0" smtClean="0"/>
              <a:t>PASCAL VOC 2010 (100 images)</a:t>
            </a:r>
          </a:p>
          <a:p>
            <a:pPr lvl="1"/>
            <a:r>
              <a:rPr lang="en-US" dirty="0" smtClean="0"/>
              <a:t>Loss Function: Intersection over Union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64985" y="3429000"/>
            <a:ext cx="5414031" cy="1371600"/>
            <a:chOff x="762000" y="3429000"/>
            <a:chExt cx="5414031" cy="1371600"/>
          </a:xfrm>
        </p:grpSpPr>
        <p:pic>
          <p:nvPicPr>
            <p:cNvPr id="6" name="Picture 5" descr="2007_001423_comp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3429000"/>
              <a:ext cx="2059459" cy="1371600"/>
            </a:xfrm>
            <a:prstGeom prst="rect">
              <a:avLst/>
            </a:prstGeom>
          </p:spPr>
        </p:pic>
        <p:pic>
          <p:nvPicPr>
            <p:cNvPr id="7" name="Picture 2" descr="C:\Users\dcsvp.NUSSTF\Desktop\b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2061231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/>
            <p:cNvSpPr/>
            <p:nvPr/>
          </p:nvSpPr>
          <p:spPr bwMode="auto">
            <a:xfrm>
              <a:off x="2962419" y="4038600"/>
              <a:ext cx="1064741" cy="15240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3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Binary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6" descr="C:\Users\dcsvp.NUSSTF\Desktop\iou_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36699"/>
            <a:ext cx="6629400" cy="54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5"/>
          <p:cNvSpPr txBox="1"/>
          <p:nvPr/>
        </p:nvSpPr>
        <p:spPr>
          <a:xfrm>
            <a:off x="3790621" y="2780870"/>
            <a:ext cx="2209800" cy="95410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~7% Gain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Same Model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No new information!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172200" y="3756849"/>
            <a:ext cx="0" cy="188195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3200" y="52694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02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Model: </a:t>
            </a:r>
            <a:r>
              <a:rPr lang="en-US" dirty="0" smtClean="0"/>
              <a:t>CPMC+O2P</a:t>
            </a:r>
            <a:endParaRPr lang="en-US" dirty="0"/>
          </a:p>
          <a:p>
            <a:pPr lvl="1"/>
            <a:r>
              <a:rPr lang="en-US" dirty="0"/>
              <a:t>Inference: </a:t>
            </a:r>
            <a:r>
              <a:rPr lang="en-US" dirty="0" smtClean="0"/>
              <a:t>Greedy Pasting</a:t>
            </a:r>
            <a:endParaRPr lang="en-US" dirty="0"/>
          </a:p>
          <a:p>
            <a:pPr lvl="1"/>
            <a:r>
              <a:rPr lang="en-US" dirty="0"/>
              <a:t>Dataset: PASCAL VOC </a:t>
            </a:r>
            <a:r>
              <a:rPr lang="en-US" dirty="0" smtClean="0"/>
              <a:t>2012 Val Set</a:t>
            </a:r>
          </a:p>
          <a:p>
            <a:pPr lvl="1"/>
            <a:r>
              <a:rPr lang="en-US" dirty="0" smtClean="0"/>
              <a:t>Loss Function: </a:t>
            </a:r>
            <a:r>
              <a:rPr lang="en-US" dirty="0" err="1" smtClean="0"/>
              <a:t>Jaccard</a:t>
            </a:r>
            <a:r>
              <a:rPr lang="en-US" dirty="0" smtClean="0"/>
              <a:t> Index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4" descr="C:\Users\dcsvp.NUSSTF\Downloads\VOCtrainval_11-May-2012\VOCdevkit\VOC2012\SegmentationObject\2007_0058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1104900"/>
            <a:ext cx="2489200" cy="18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dcsvp.NUSSTF\Desktop\acc_vs_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459740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5"/>
          <p:cNvSpPr txBox="1"/>
          <p:nvPr/>
        </p:nvSpPr>
        <p:spPr>
          <a:xfrm>
            <a:off x="5327997" y="4209246"/>
            <a:ext cx="2209800" cy="95410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~1.5% Gain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Same Model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No new information!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4038600" y="4361716"/>
            <a:ext cx="8986" cy="11246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87881" y="1371600"/>
            <a:ext cx="4877276" cy="1751647"/>
            <a:chOff x="286941" y="769620"/>
            <a:chExt cx="4877276" cy="1751647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1353979" y="769620"/>
              <a:ext cx="27432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pitchFamily="-112" charset="0"/>
                  <a:ea typeface="Osaka" pitchFamily="-112" charset="-128"/>
                  <a:cs typeface="Osaka" pitchFamily="-112" charset="-128"/>
                </a:defRPr>
              </a:lvl9pPr>
            </a:lstStyle>
            <a:p>
              <a:r>
                <a:rPr lang="en-US" altLang="en-US" sz="2800" b="1" kern="0" dirty="0" smtClean="0"/>
                <a:t>MAP</a:t>
              </a:r>
              <a:endParaRPr lang="en-SG" kern="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41" y="1767840"/>
              <a:ext cx="4877276" cy="75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7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models are wrong!</a:t>
            </a:r>
          </a:p>
          <a:p>
            <a:r>
              <a:rPr lang="en-US" dirty="0" smtClean="0"/>
              <a:t>MAP is not the answer to everything</a:t>
            </a:r>
          </a:p>
          <a:p>
            <a:r>
              <a:rPr lang="en-US" dirty="0" smtClean="0"/>
              <a:t>Higher-order loss functions help</a:t>
            </a:r>
          </a:p>
          <a:p>
            <a:endParaRPr lang="en-US" dirty="0"/>
          </a:p>
          <a:p>
            <a:r>
              <a:rPr lang="en-US" dirty="0" smtClean="0"/>
              <a:t>EMBR – Surprisingly effective meta-algorithm</a:t>
            </a:r>
          </a:p>
          <a:p>
            <a:r>
              <a:rPr lang="en-US" dirty="0" smtClean="0"/>
              <a:t>Allows for the incorporation of higher-order loss functions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564" y="3013502"/>
            <a:ext cx="7912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MAP is not always accurate!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56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fig1_sol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8"/>
            <a:ext cx="9144000" cy="68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3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papers\10BmvcFast\other\resImages\ChnFtrs-disp\set00\V000\I002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2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11739" r="11739"/>
          <a:stretch>
            <a:fillRect/>
          </a:stretch>
        </p:blipFill>
        <p:spPr>
          <a:xfrm>
            <a:off x="9939" y="0"/>
            <a:ext cx="9124122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courtesy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" name="Group 60"/>
          <p:cNvGrpSpPr/>
          <p:nvPr/>
        </p:nvGrpSpPr>
        <p:grpSpPr>
          <a:xfrm>
            <a:off x="1371600" y="1219200"/>
            <a:ext cx="4114800" cy="1905000"/>
            <a:chOff x="1371600" y="1295400"/>
            <a:chExt cx="4114800" cy="19050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Model-Class is Wrong!</a:t>
              </a:r>
              <a:endParaRPr lang="en-US" sz="2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Approximation Error</a:t>
              </a:r>
              <a:endParaRPr lang="en-US" sz="16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85800" y="3352800"/>
            <a:ext cx="8057723" cy="3505200"/>
            <a:chOff x="685800" y="3581400"/>
            <a:chExt cx="8057723" cy="3505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rcRect t="13326"/>
            <a:stretch>
              <a:fillRect/>
            </a:stretch>
          </p:blipFill>
          <p:spPr>
            <a:xfrm>
              <a:off x="685800" y="3581400"/>
              <a:ext cx="2823633" cy="3276600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019800" y="3825240"/>
              <a:ext cx="2133600" cy="2651760"/>
              <a:chOff x="1371600" y="3825240"/>
              <a:chExt cx="2133600" cy="2651760"/>
            </a:xfrm>
          </p:grpSpPr>
          <p:sp>
            <p:nvSpPr>
              <p:cNvPr id="12" name="Oval 11"/>
              <p:cNvSpPr>
                <a:spLocks noChangeAspect="1"/>
              </p:cNvSpPr>
              <p:nvPr/>
            </p:nvSpPr>
            <p:spPr bwMode="auto">
              <a:xfrm>
                <a:off x="1371600" y="633984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 bwMode="auto">
              <a:xfrm>
                <a:off x="1752600" y="57912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 bwMode="auto">
              <a:xfrm>
                <a:off x="2133600" y="51816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 bwMode="auto">
              <a:xfrm>
                <a:off x="2133600" y="435864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 bwMode="auto">
              <a:xfrm>
                <a:off x="1676400" y="451104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 bwMode="auto">
              <a:xfrm>
                <a:off x="1447800" y="38862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 bwMode="auto">
              <a:xfrm>
                <a:off x="3291840" y="382524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 bwMode="auto">
              <a:xfrm>
                <a:off x="3124200" y="44196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 bwMode="auto">
              <a:xfrm>
                <a:off x="2682240" y="43434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 bwMode="auto">
              <a:xfrm>
                <a:off x="2399150" y="3955928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 bwMode="auto">
              <a:xfrm>
                <a:off x="2667000" y="51816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 bwMode="auto">
              <a:xfrm>
                <a:off x="2971800" y="57912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 bwMode="auto">
              <a:xfrm>
                <a:off x="3368040" y="626364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cxnSp>
            <p:nvCxnSpPr>
              <p:cNvPr id="26" name="Straight Connector 25"/>
              <p:cNvCxnSpPr>
                <a:stCxn id="12" idx="7"/>
                <a:endCxn id="13" idx="3"/>
              </p:cNvCxnSpPr>
              <p:nvPr/>
            </p:nvCxnSpPr>
            <p:spPr bwMode="auto">
              <a:xfrm rot="5400000" flipH="1" flipV="1">
                <a:off x="1404853" y="5992093"/>
                <a:ext cx="451654" cy="28401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3" idx="7"/>
                <a:endCxn id="14" idx="3"/>
              </p:cNvCxnSpPr>
              <p:nvPr/>
            </p:nvCxnSpPr>
            <p:spPr bwMode="auto">
              <a:xfrm rot="5400000" flipH="1" flipV="1">
                <a:off x="1755373" y="5412973"/>
                <a:ext cx="512614" cy="28401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3" idx="1"/>
                <a:endCxn id="22" idx="5"/>
              </p:cNvCxnSpPr>
              <p:nvPr/>
            </p:nvCxnSpPr>
            <p:spPr bwMode="auto">
              <a:xfrm rot="16200000" flipV="1">
                <a:off x="2631673" y="5451073"/>
                <a:ext cx="512614" cy="20781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4" idx="1"/>
                <a:endCxn id="23" idx="5"/>
              </p:cNvCxnSpPr>
              <p:nvPr/>
            </p:nvCxnSpPr>
            <p:spPr bwMode="auto">
              <a:xfrm rot="16200000" flipV="1">
                <a:off x="3050773" y="5946373"/>
                <a:ext cx="375454" cy="29925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4" idx="0"/>
                <a:endCxn id="15" idx="4"/>
              </p:cNvCxnSpPr>
              <p:nvPr/>
            </p:nvCxnSpPr>
            <p:spPr bwMode="auto">
              <a:xfrm rot="5400000" flipH="1" flipV="1">
                <a:off x="1859280" y="4838700"/>
                <a:ext cx="685800" cy="158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6"/>
                <a:endCxn id="15" idx="2"/>
              </p:cNvCxnSpPr>
              <p:nvPr/>
            </p:nvCxnSpPr>
            <p:spPr bwMode="auto">
              <a:xfrm flipV="1">
                <a:off x="1813560" y="4427220"/>
                <a:ext cx="320040" cy="15240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17" idx="4"/>
                <a:endCxn id="16" idx="1"/>
              </p:cNvCxnSpPr>
              <p:nvPr/>
            </p:nvCxnSpPr>
            <p:spPr bwMode="auto">
              <a:xfrm rot="16200000" flipH="1">
                <a:off x="1352550" y="4187189"/>
                <a:ext cx="507767" cy="18010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5" idx="5"/>
                <a:endCxn id="51" idx="1"/>
              </p:cNvCxnSpPr>
              <p:nvPr/>
            </p:nvCxnSpPr>
            <p:spPr bwMode="auto">
              <a:xfrm rot="16200000" flipH="1">
                <a:off x="2284963" y="4441423"/>
                <a:ext cx="116374" cy="18495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>
                <a:spLocks noChangeAspect="1"/>
              </p:cNvSpPr>
              <p:nvPr/>
            </p:nvSpPr>
            <p:spPr bwMode="auto">
              <a:xfrm>
                <a:off x="2415540" y="4572000"/>
                <a:ext cx="137160" cy="137160"/>
              </a:xfrm>
              <a:prstGeom prst="ellipse">
                <a:avLst/>
              </a:prstGeom>
              <a:solidFill>
                <a:srgbClr val="0000FF"/>
              </a:solidFill>
              <a:ln w="254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cxnSp>
            <p:nvCxnSpPr>
              <p:cNvPr id="54" name="Straight Connector 53"/>
              <p:cNvCxnSpPr>
                <a:stCxn id="21" idx="4"/>
                <a:endCxn id="51" idx="0"/>
              </p:cNvCxnSpPr>
              <p:nvPr/>
            </p:nvCxnSpPr>
            <p:spPr bwMode="auto">
              <a:xfrm rot="16200000" flipH="1">
                <a:off x="2236469" y="4324349"/>
                <a:ext cx="478912" cy="1639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20" idx="3"/>
                <a:endCxn id="51" idx="7"/>
              </p:cNvCxnSpPr>
              <p:nvPr/>
            </p:nvCxnSpPr>
            <p:spPr bwMode="auto">
              <a:xfrm rot="5400000">
                <a:off x="2551663" y="4441423"/>
                <a:ext cx="131614" cy="16971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19" idx="2"/>
                <a:endCxn id="20" idx="6"/>
              </p:cNvCxnSpPr>
              <p:nvPr/>
            </p:nvCxnSpPr>
            <p:spPr bwMode="auto">
              <a:xfrm rot="10800000">
                <a:off x="2819400" y="4411980"/>
                <a:ext cx="304800" cy="7620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8" idx="4"/>
                <a:endCxn id="19" idx="7"/>
              </p:cNvCxnSpPr>
              <p:nvPr/>
            </p:nvCxnSpPr>
            <p:spPr bwMode="auto">
              <a:xfrm rot="5400000">
                <a:off x="3062204" y="4141470"/>
                <a:ext cx="477287" cy="11914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20" idx="4"/>
                <a:endCxn id="22" idx="0"/>
              </p:cNvCxnSpPr>
              <p:nvPr/>
            </p:nvCxnSpPr>
            <p:spPr bwMode="auto">
              <a:xfrm rot="5400000">
                <a:off x="2392680" y="4823460"/>
                <a:ext cx="701040" cy="1524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/>
            <p:cNvSpPr txBox="1"/>
            <p:nvPr/>
          </p:nvSpPr>
          <p:spPr>
            <a:xfrm>
              <a:off x="3708390" y="4857690"/>
              <a:ext cx="2463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2000" dirty="0" smtClean="0"/>
                <a:t>Human Body ≠ Tree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42619" y="6809601"/>
              <a:ext cx="3300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Figure Courtesy: [Yang &amp; </a:t>
              </a:r>
              <a:r>
                <a:rPr lang="en-US" dirty="0" err="1" smtClean="0"/>
                <a:t>Ramanan</a:t>
              </a:r>
              <a:r>
                <a:rPr lang="en-US" dirty="0" smtClean="0"/>
                <a:t> ICCV ‘11]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96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Slide courtesy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3" name="Group 60"/>
          <p:cNvGrpSpPr/>
          <p:nvPr/>
        </p:nvGrpSpPr>
        <p:grpSpPr>
          <a:xfrm>
            <a:off x="1371600" y="1219200"/>
            <a:ext cx="4114800" cy="1905000"/>
            <a:chOff x="1371600" y="1295400"/>
            <a:chExt cx="4114800" cy="1905000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Model-Class is Wrong!</a:t>
              </a:r>
              <a:endParaRPr lang="en-US" sz="2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Approximation Error</a:t>
              </a:r>
              <a:endParaRPr lang="en-US" sz="1600" dirty="0"/>
            </a:p>
          </p:txBody>
        </p:sp>
      </p:grpSp>
      <p:grpSp>
        <p:nvGrpSpPr>
          <p:cNvPr id="41" name="Group 60"/>
          <p:cNvGrpSpPr/>
          <p:nvPr/>
        </p:nvGrpSpPr>
        <p:grpSpPr>
          <a:xfrm>
            <a:off x="1524000" y="1371600"/>
            <a:ext cx="4114800" cy="1905000"/>
            <a:chOff x="1371600" y="1295400"/>
            <a:chExt cx="4114800" cy="1905000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371600" y="1295400"/>
              <a:ext cx="4114800" cy="1905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" y="1828800"/>
              <a:ext cx="4114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Not Enough Training Data!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86000" y="2335887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 smtClean="0"/>
                <a:t>-- </a:t>
              </a:r>
              <a:r>
                <a:rPr lang="en-US" sz="1600" dirty="0"/>
                <a:t>Estimation </a:t>
              </a:r>
              <a:r>
                <a:rPr lang="en-US" sz="1600" dirty="0" smtClean="0"/>
                <a:t>Error</a:t>
              </a:r>
              <a:endParaRPr lang="en-US" sz="16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12" y="4495800"/>
            <a:ext cx="2139788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495800"/>
            <a:ext cx="34190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{MAP} = \arg\max_{\mathbf{y} \in \mathcal{Y}} \,\, S(\mathbf{y}; \mathbf{x})&#10;\]&#10;&#10;&#10;\end{document}"/>
  <p:tag name="IGUANATEXSIZ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2&#10;\]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3&#10;\]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1&#10;\]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2&#10;\]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3&#10;\]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1&#10;\]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2&#10;\]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3&#10;\]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2, \mathbf{y}^1)&#10;\]&#10;&#10;&#10;\end{document}"/>
  <p:tag name="IGUANATEXSIZE" val="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3, \mathbf{y}^1)&#10;\]&#10;&#10;&#10;\end{document}"/>
  <p:tag name="IGUANATEXSIZE" val="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pagestyle{empty}&#10;\begin{document}&#10;&#10;\[&#10;\mathbf{y}^{MBR} = \arg\min_{\hat{\mathbf{y}} \in \mathcal{Y}} \,\, \text{BR}(\hat{\mathbf{y}})&#10;\]&#10;\end{document}"/>
  <p:tag name="IGUANATEXSIZE" val="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1, \mathbf{y}^1)&#10;\]&#10;&#10;&#10;\end{document}"/>
  <p:tag name="IGUANATEXSIZE" val="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2, \mathbf{y}^2)&#10;\]&#10;&#10;&#10;\end{document}"/>
  <p:tag name="IGUANATEXSIZE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3, \mathbf{y}^2)&#10;\]&#10;&#10;&#10;\end{document}"/>
  <p:tag name="IGUANATEXSIZE" val="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1, \mathbf{y}^2)&#10;\]&#10;&#10;&#10;\end{document}"/>
  <p:tag name="IGUANATEXSIZE" val="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2, \mathbf{y}^3)&#10;\]&#10;&#10;&#10;\end{document}"/>
  <p:tag name="IGUANATEXSIZE" val="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3, \mathbf{y}^3)&#10;\]&#10;&#10;&#10;\end{document}"/>
  <p:tag name="IGUANATEXSIZE" val="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tilde\ell(\mathbf{y}^1, \mathbf{y}^3)&#10;\]&#10;&#10;&#10;\end{document}"/>
  <p:tag name="IGUANATEXSIZE" val="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loss(\mathbf{y}^i, \mathbf{y}^j)&#10;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{MAP} = \arg\max_{\mathbf{y} \in \mathcal{Y}} \,\, S(\mathbf{y}; \mathbf{x})&#10;\]&#10;&#10;&#10;\end{document}"/>
  <p:tag name="IGUANATEXSIZE" val="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pagestyle{empty}&#10;\begin{document}&#10;&#10;\[&#10;\mathbf{y}^{MBR} = \arg\min_{\hat{\mathbf{y}} \in \mathcal{Y}} \,\, \text{BR}(\hat{\mathbf{y}})&#10;\]&#10;\end{document}"/>
  <p:tag name="IGUANATEXSIZE" val="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pagestyle{empty}&#10;\begin{document}&#10;&#10;\[&#10;\mathbf{y}^{EMBR} = \arg\min_{\hat{\mathbf{y}} \in \mathbf{Y}} \,\, \sum_{\mathbf{y} \in \mathbf{Y}} {P}(\mathbf{y} | \mathbf{x}) \text{loss}(\mathbf{y},\hat{\mathbf{y}}) &#10;\]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{MAP} = \arg\max_{\mathbf{y} \in \mathcal{Y}} \,\, S(\mathbf{y}; \mathbf{x})&#10;\]&#10;&#10;&#10;\end{document}"/>
  <p:tag name="IGUANATEXSIZE" val="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{EMBR}&#10;\]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{EMBR}&#10;\]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y}^1&#10;\]&#10;&#10;&#10;\end{document}"/>
  <p:tag name="IGUANATEXSIZE" val="20"/>
</p:tagLst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35244</TotalTime>
  <Words>534</Words>
  <Application>Microsoft Office PowerPoint</Application>
  <PresentationFormat>On-screen Show (4:3)</PresentationFormat>
  <Paragraphs>235</Paragraphs>
  <Slides>30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Blank Presentation</vt:lpstr>
      <vt:lpstr>Empirical Minimum Bayes Risk Prediction: How to extract an extra few % performance from vision models with just three more parameters</vt:lpstr>
      <vt:lpstr>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Problems</vt:lpstr>
      <vt:lpstr>Problems</vt:lpstr>
      <vt:lpstr>Biggest Problem</vt:lpstr>
      <vt:lpstr>PowerPoint Presentation</vt:lpstr>
      <vt:lpstr>Statistics 101</vt:lpstr>
      <vt:lpstr>Comparison</vt:lpstr>
      <vt:lpstr>Issues with MBR</vt:lpstr>
      <vt:lpstr>Empirical MBR</vt:lpstr>
      <vt:lpstr>Comparison</vt:lpstr>
      <vt:lpstr>Scores to Probabilities</vt:lpstr>
      <vt:lpstr>Three Parameters</vt:lpstr>
      <vt:lpstr>Illustration</vt:lpstr>
      <vt:lpstr>Parameter Tuning</vt:lpstr>
      <vt:lpstr>Algorithm</vt:lpstr>
      <vt:lpstr>Simple to compute</vt:lpstr>
      <vt:lpstr>Experiments: Pose Estimation</vt:lpstr>
      <vt:lpstr>Pose Estimation</vt:lpstr>
      <vt:lpstr>Qualitative Results</vt:lpstr>
      <vt:lpstr>Interactive Binary Segmentation</vt:lpstr>
      <vt:lpstr>Interactive Binary Segmentation</vt:lpstr>
      <vt:lpstr>Semantic Segmentation</vt:lpstr>
      <vt:lpstr>Summary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Dhruv Batra Talk</dc:title>
  <dc:creator>Vittal Premachandran</dc:creator>
  <cp:lastModifiedBy>Vittal</cp:lastModifiedBy>
  <cp:revision>2350</cp:revision>
  <cp:lastPrinted>2009-01-27T18:32:10Z</cp:lastPrinted>
  <dcterms:created xsi:type="dcterms:W3CDTF">2013-11-27T06:05:07Z</dcterms:created>
  <dcterms:modified xsi:type="dcterms:W3CDTF">2014-10-13T05:40:12Z</dcterms:modified>
</cp:coreProperties>
</file>